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9"/>
    <p:restoredTop sz="94694"/>
  </p:normalViewPr>
  <p:slideViewPr>
    <p:cSldViewPr snapToGrid="0" snapToObjects="1">
      <p:cViewPr varScale="1">
        <p:scale>
          <a:sx n="94" d="100"/>
          <a:sy n="94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6DBDD-FFE3-FD4A-AC9D-336F40EF6910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461AA-4902-E04C-A09A-D18B2FB5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0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B530B52-23D6-F549-966C-133B2178B03D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2" descr="University of Tehran - Wikipedia">
            <a:extLst>
              <a:ext uri="{FF2B5EF4-FFF2-40B4-BE49-F238E27FC236}">
                <a16:creationId xmlns:a16="http://schemas.microsoft.com/office/drawing/2014/main" id="{2D34036B-10CA-F449-B970-2B224A72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91553" y="359568"/>
            <a:ext cx="905184" cy="9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19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ED1F-A0C1-2044-8652-CDC3D00E020F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9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1AFB5-5400-4140-9DBD-231457F7213E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8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E09D-148E-5141-AFE8-BE1BAC7D8545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29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533CC4-0A04-BC41-BB16-BD5611E69F6F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8149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FC63-E450-A041-801E-424742925AB2}" type="datetime1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FADF-610F-744F-86BC-47BCD0892447}" type="datetime1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6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851-BF89-CD4F-BDA2-DB287C7AB4A6}" type="datetime1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7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A10E-531F-9149-B15B-9A51F9B3AAC2}" type="datetime1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3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1E432F-C060-4E40-BF40-65410553AD77}" type="datetime1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06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E5934-3C2D-7E47-8916-FF3951162ECD}" type="datetime1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699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535A928-14D9-094E-BEE7-A7D3D9F549D4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 descr="University of Tehran - Wikipedia">
            <a:extLst>
              <a:ext uri="{FF2B5EF4-FFF2-40B4-BE49-F238E27FC236}">
                <a16:creationId xmlns:a16="http://schemas.microsoft.com/office/drawing/2014/main" id="{C8EE21CB-1DC5-684B-B65D-2ABEBFA4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91553" y="359568"/>
            <a:ext cx="905184" cy="9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arxiv.org/abs/2004.04906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2554-E0D9-B740-ACF1-6A4650F68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representing knowledge using Memory-augmented models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0DF1DA4-B9E6-D54C-AAE8-7FD9CBA386B7}"/>
              </a:ext>
            </a:extLst>
          </p:cNvPr>
          <p:cNvSpPr txBox="1">
            <a:spLocks/>
          </p:cNvSpPr>
          <p:nvPr/>
        </p:nvSpPr>
        <p:spPr>
          <a:xfrm>
            <a:off x="2774909" y="4300664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FMNLP, Fall 1401</a:t>
            </a:r>
            <a:endParaRPr lang="fa-I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Yadollah Yaghoobzadeh</a:t>
            </a:r>
          </a:p>
          <a:p>
            <a:r>
              <a:rPr lang="en-US" dirty="0">
                <a:solidFill>
                  <a:schemeClr val="tx1"/>
                </a:solidFill>
              </a:rPr>
              <a:t>University of Tehran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7F149-0793-4149-AB14-BEBF4C5B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51065-7E59-C24D-9985-1B35D3215838}"/>
              </a:ext>
            </a:extLst>
          </p:cNvPr>
          <p:cNvSpPr txBox="1"/>
          <p:nvPr/>
        </p:nvSpPr>
        <p:spPr>
          <a:xfrm>
            <a:off x="4749485" y="5800885"/>
            <a:ext cx="2882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Most slides are from </a:t>
            </a:r>
            <a:r>
              <a:rPr lang="en-US" sz="1100" b="1" dirty="0">
                <a:solidFill>
                  <a:srgbClr val="3F84F2"/>
                </a:solidFill>
                <a:effectLst/>
                <a:latin typeface="GoogleSans18pt"/>
              </a:rPr>
              <a:t>CS224N Kevin </a:t>
            </a:r>
            <a:r>
              <a:rPr lang="en-US" sz="1100" b="1" dirty="0" err="1">
                <a:solidFill>
                  <a:srgbClr val="3F84F2"/>
                </a:solidFill>
                <a:effectLst/>
                <a:latin typeface="GoogleSans18pt"/>
              </a:rPr>
              <a:t>Guu</a:t>
            </a:r>
            <a:r>
              <a:rPr lang="en-US" sz="1100" b="1" dirty="0">
                <a:solidFill>
                  <a:srgbClr val="3F84F2"/>
                </a:solidFill>
                <a:effectLst/>
                <a:latin typeface="GoogleSans18pt"/>
              </a:rPr>
              <a:t> slides</a:t>
            </a:r>
            <a:endParaRPr lang="en-US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340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6C4D-AEA5-484C-8A3D-394B85C3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retrieve memories?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85CD2-F55B-6541-857D-594C2D290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DE147-E787-5B42-B4E4-25FF5525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32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2AF4-0FFC-ED42-90C3-03D80B61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2296E-20FB-FE49-917A-D67B5465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FDC34-37FE-5244-B21A-C5204BED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2525919"/>
            <a:ext cx="87122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4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E8D7-9386-324D-901C-05EA7461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F680D-23A5-9646-BF6D-9F0666DA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D46D4-0BA3-124A-BF27-D8F65513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680593"/>
            <a:ext cx="87122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1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1121-69B6-C942-9DDB-81A6D2CD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Using an external tool (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LaMDA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96A5"/>
                </a:solidFill>
                <a:effectLst/>
              </a:rPr>
              <a:t>Thoppilan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96A5"/>
                </a:solidFill>
                <a:effectLst/>
              </a:rPr>
              <a:t> et al, 2022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C1877-A368-AA40-B604-A44C21CD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13</a:t>
            </a:fld>
            <a:endParaRPr lang="en-US"/>
          </a:p>
        </p:txBody>
      </p:sp>
      <p:pic>
        <p:nvPicPr>
          <p:cNvPr id="4097" name="Picture 1" descr="page45image3362092288">
            <a:extLst>
              <a:ext uri="{FF2B5EF4-FFF2-40B4-BE49-F238E27FC236}">
                <a16:creationId xmlns:a16="http://schemas.microsoft.com/office/drawing/2014/main" id="{44FBA3E2-84E5-5141-AF5F-89D95F19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290EAED-8172-4E44-B2DE-B9AA43A6E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DB26C-561B-3F4F-90C9-5BC1FEE2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29" y="2440467"/>
            <a:ext cx="10086285" cy="34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68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1121-69B6-C942-9DDB-81A6D2CD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Using an external tool (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LaMDA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96A5"/>
                </a:solidFill>
                <a:effectLst/>
              </a:rPr>
              <a:t>Thoppilan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96A5"/>
                </a:solidFill>
                <a:effectLst/>
              </a:rPr>
              <a:t> et al, 2022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C1877-A368-AA40-B604-A44C21CD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14</a:t>
            </a:fld>
            <a:endParaRPr lang="en-US"/>
          </a:p>
        </p:txBody>
      </p:sp>
      <p:pic>
        <p:nvPicPr>
          <p:cNvPr id="4097" name="Picture 1" descr="page45image3362092288">
            <a:extLst>
              <a:ext uri="{FF2B5EF4-FFF2-40B4-BE49-F238E27FC236}">
                <a16:creationId xmlns:a16="http://schemas.microsoft.com/office/drawing/2014/main" id="{44FBA3E2-84E5-5141-AF5F-89D95F19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290EAED-8172-4E44-B2DE-B9AA43A6E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DB26C-561B-3F4F-90C9-5BC1FEE2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29" y="2440467"/>
            <a:ext cx="10086285" cy="344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8841D-967D-C143-8F2D-63DADF4FE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113" y="5885621"/>
            <a:ext cx="6146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4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90E-290F-B242-9E31-D25CADE9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search engine to improve factuality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2CCB9-0375-C440-ABAB-CCF22397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669E3-1E84-3A4A-A0DD-7AD1CE40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15" y="1740452"/>
            <a:ext cx="9219985" cy="37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74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90E-290F-B242-9E31-D25CADE9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search engine to improve factuality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2CCB9-0375-C440-ABAB-CCF22397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B5F41-8FE3-CD47-A243-20B75BF2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85" y="1543602"/>
            <a:ext cx="9081630" cy="410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0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90E-290F-B242-9E31-D25CADE9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search engine to improve factuality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2CCB9-0375-C440-ABAB-CCF22397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2036D-D626-264E-B81A-E78212B6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49" y="1808645"/>
            <a:ext cx="8910101" cy="40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5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90E-290F-B242-9E31-D25CADE9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search engine to improve factuality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2CCB9-0375-C440-ABAB-CCF22397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3E66E-22E6-E846-AFFC-8F31ADCB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969" y="1851163"/>
            <a:ext cx="8509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2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90E-290F-B242-9E31-D25CADE9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search engine to improve factuality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2CCB9-0375-C440-ABAB-CCF22397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7363-9C5C-EB48-AEF3-CA09AAC8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776620"/>
            <a:ext cx="8636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676C-90E8-6F46-9B6D-DBE9FC91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A major goal for AI: robustly reasoning with knowledge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BFBC9-B432-0E4D-8BD3-C7BBE1879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researchers in the 1960s-80s already knew that domain knowledge was essential.  </a:t>
            </a:r>
          </a:p>
          <a:p>
            <a:pPr lvl="1"/>
            <a:r>
              <a:rPr lang="en-US" dirty="0"/>
              <a:t>Famous expert systems: </a:t>
            </a:r>
          </a:p>
          <a:p>
            <a:pPr lvl="1"/>
            <a:r>
              <a:rPr lang="en-US" dirty="0"/>
              <a:t>INTERNIST-I → medical diagnosis </a:t>
            </a:r>
          </a:p>
          <a:p>
            <a:pPr lvl="1"/>
            <a:r>
              <a:rPr lang="en-US" dirty="0"/>
              <a:t>SID → computer chip design </a:t>
            </a:r>
          </a:p>
          <a:p>
            <a:r>
              <a:rPr lang="en-US" dirty="0"/>
              <a:t>Back then: manually input all knowledge as rules... way too much work, brittle. </a:t>
            </a:r>
          </a:p>
          <a:p>
            <a:r>
              <a:rPr lang="en-US" dirty="0">
                <a:solidFill>
                  <a:srgbClr val="0070C0"/>
                </a:solidFill>
              </a:rPr>
              <a:t>Now: language models automatically acquire knowledge from the web.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7C1AA-9516-2B42-BFF8-5BBC2178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</a:t>
            </a:fld>
            <a:endParaRPr lang="en-US"/>
          </a:p>
        </p:txBody>
      </p:sp>
      <p:pic>
        <p:nvPicPr>
          <p:cNvPr id="1027" name="Picture 3" descr="page3image3381989984">
            <a:extLst>
              <a:ext uri="{FF2B5EF4-FFF2-40B4-BE49-F238E27FC236}">
                <a16:creationId xmlns:a16="http://schemas.microsoft.com/office/drawing/2014/main" id="{5048C512-16C1-014B-9148-44892DF7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FD891E-C912-4C47-A550-930660C34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 descr="page3image3381989984">
            <a:extLst>
              <a:ext uri="{FF2B5EF4-FFF2-40B4-BE49-F238E27FC236}">
                <a16:creationId xmlns:a16="http://schemas.microsoft.com/office/drawing/2014/main" id="{0EF4A23E-C0AF-A44C-9693-CA7A66A01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3381989984">
            <a:extLst>
              <a:ext uri="{FF2B5EF4-FFF2-40B4-BE49-F238E27FC236}">
                <a16:creationId xmlns:a16="http://schemas.microsoft.com/office/drawing/2014/main" id="{8C71E858-162C-F242-A868-B1393CFF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12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D90E-290F-B242-9E31-D25CADE9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search engine to improve factuality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2CCB9-0375-C440-ABAB-CCF22397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65084-4674-994D-96F6-D6BF3007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10741"/>
            <a:ext cx="86868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5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7D82-E233-F647-9EFE-402EA0C3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Modeling: Just treat everything as dialogue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CE9E6-306C-CC49-BDEE-BDA92A77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A669D-3DFB-6545-8F97-0C0B5462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70922"/>
            <a:ext cx="8950568" cy="406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82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7D82-E233-F647-9EFE-402EA0C3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Modeling: Just treat everything as dialogue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CE9E6-306C-CC49-BDEE-BDA92A77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8A5D2-F1DC-1142-B4E0-EA48D548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41786"/>
            <a:ext cx="8712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8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7D82-E233-F647-9EFE-402EA0C3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Modeling: Just treat everything as dialogue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CE9E6-306C-CC49-BDEE-BDA92A77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8D371-46CD-0941-8B1C-576DB15B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05" y="2267843"/>
            <a:ext cx="8509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7D82-E233-F647-9EFE-402EA0C3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Modeling: Just treat everything as dialogue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CE9E6-306C-CC49-BDEE-BDA92A77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123A5-BF3B-E943-A89E-8DD8A163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04661"/>
            <a:ext cx="8674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11EA-9116-4C4D-A9EA-7E6092E4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866CD-209A-CB49-B257-A13F20E1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1A95D-A7CB-C346-89F3-AF1A3D6C1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91643"/>
            <a:ext cx="9620118" cy="24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76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ED57-AF82-B342-ABE3-9FEF498F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 of web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583311-0CFE-7B45-BE52-3A364F89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EADA2-9A0C-7849-AEA3-F39E9E62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8916755" cy="36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52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648E-11EC-9C44-BB39-5C8AA630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4D095-7A94-BA41-AA5A-9CB9EE37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72DC2-6CDF-BC4D-A114-0F668016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947517"/>
            <a:ext cx="8813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42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7E3D-37FA-5E4C-99B9-C587562C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neural retriever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0FDA4-F7D1-EF43-A89C-1CA679EC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66D21-ACE8-D546-B3B9-C340FC08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95" y="2171700"/>
            <a:ext cx="6917427" cy="38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00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7E3D-37FA-5E4C-99B9-C587562C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neural retriever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0FDA4-F7D1-EF43-A89C-1CA679EC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84255-FA3D-714B-95AC-DD4A53E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171700"/>
            <a:ext cx="8458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7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0DB3-C290-4C40-A53E-30C48F28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What is missing from Transformers right now?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F9B26-DA2C-174D-8797-9BB39F56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</a:t>
            </a:fld>
            <a:endParaRPr lang="en-US"/>
          </a:p>
        </p:txBody>
      </p:sp>
      <p:pic>
        <p:nvPicPr>
          <p:cNvPr id="2049" name="Picture 1" descr="page36image3360540608">
            <a:extLst>
              <a:ext uri="{FF2B5EF4-FFF2-40B4-BE49-F238E27FC236}">
                <a16:creationId xmlns:a16="http://schemas.microsoft.com/office/drawing/2014/main" id="{A2281174-19B3-EE4C-82FC-D8A637D18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DBA21B6-7058-3842-8757-D993E9D19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B1BB33C-DF16-B441-B4C5-15DB948B6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36" y="2041699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B4387-4EDB-7440-9770-145E4207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11031"/>
            <a:ext cx="8634896" cy="35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0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7E3D-37FA-5E4C-99B9-C587562C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neural retriever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0FDA4-F7D1-EF43-A89C-1CA679EC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E3919-EEAD-7D49-B2B9-15E39647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71919"/>
            <a:ext cx="6400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78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7D57-0CA0-4147-9485-35B42EE2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8DC46-E9F9-E94E-B059-6F5F6F56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B5AA4-32BD-C64D-8A48-36DA5E1B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91" y="2146300"/>
            <a:ext cx="6273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1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2460-478F-3A4F-9BDB-B655B7C9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common retrieval functions?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E46FB-CEF9-3D46-BFD4-2CF3E7B5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C7FD1-549E-7146-8CAF-B58BA269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1943100"/>
            <a:ext cx="684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2460-478F-3A4F-9BDB-B655B7C9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common retrieval functions?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E46FB-CEF9-3D46-BFD4-2CF3E7B5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079D0-93CF-C64F-832C-8709D33D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005220"/>
            <a:ext cx="8572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3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C982-2A09-CE44-BFD5-B8C22A13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retriever (supervised)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0E968-4A7E-7043-98E8-A6071547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CA9D3-0413-744F-8C2B-D813A11B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171700"/>
            <a:ext cx="89662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2939-4243-5A4A-9A14-4779301B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concrete example (DPR  </a:t>
            </a:r>
            <a:r>
              <a:rPr lang="en-US" dirty="0" err="1">
                <a:hlinkClick r:id="rId2"/>
              </a:rPr>
              <a:t>Karpukhin</a:t>
            </a:r>
            <a:r>
              <a:rPr lang="en-US" dirty="0">
                <a:hlinkClick r:id="rId2"/>
              </a:rPr>
              <a:t> et al, 2020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40834-F8D8-9A4D-85AC-1493D753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CF8C-448D-5B46-9988-EA67297D7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05" y="1986169"/>
            <a:ext cx="9654917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21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6EBE-E79C-4B4C-AA94-4240547C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it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7F3ED-CB4E-DA49-A4EB-EEF6035E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4886B-ED75-0F48-BCBA-3841EE1E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20" y="2171700"/>
            <a:ext cx="7937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6EBE-E79C-4B4C-AA94-4240547C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it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7F3ED-CB4E-DA49-A4EB-EEF6035E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97D2F-B3C1-6A48-BADC-5E6ABD0B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68" y="1771650"/>
            <a:ext cx="8497614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6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FED3-8867-5749-957B-2C3D08A3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Well, maybe just need to make T5 bigger?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7DB30-FE6F-3C4F-8336-33E6B37F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B29D0-DD2F-4A4C-9283-26907CAD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85" y="2706886"/>
            <a:ext cx="8216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95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703D-265F-0548-9DE7-A4FD8059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don’t have training data for retriever?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8508C-CE0C-C741-9089-419B728C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6B723-6BDC-3849-8E5B-70AAE218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2" y="2384011"/>
            <a:ext cx="8134350" cy="33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EF0-56A5-DC4C-848D-5976D900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D9DB5-32C2-0F44-B927-302F70FF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AFE30-834A-D54F-ADC2-4DC5E3128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67" y="2317235"/>
            <a:ext cx="9601200" cy="41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55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65A9-C8FB-F74A-B4D6-B5D55068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22AB2-C72B-114A-9A05-1A08E96F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4BC6D-771D-504A-8AF7-6AFE3C4D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782193"/>
            <a:ext cx="8636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25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14C4-72BA-6E4C-8C5B-93C12DF5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8300B-9651-0A40-BF56-81C21E04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7A75-1373-404E-80C8-76F1E2F9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24" y="2427908"/>
            <a:ext cx="6769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0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EA6B-716E-6743-9B06-DC68B84F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F4B8F2-8EC3-154B-B24A-22347D53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1CF1D-53C7-244C-B530-8804A173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527300"/>
            <a:ext cx="72136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88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EA6B-716E-6743-9B06-DC68B84F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F4B8F2-8EC3-154B-B24A-22347D53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D8A62-3C72-E245-89C0-43B08D40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380698"/>
            <a:ext cx="7594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3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6C7F-B468-2C40-9DA4-90F11A4F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 idea (trial and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F686B-A894-254A-946E-8838AB04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DFD4-A501-424E-AD8A-3239E6C5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26" y="2419073"/>
            <a:ext cx="6451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41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8885-52E7-B046-A551-27873E8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Formal idea (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ORQA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96A5"/>
                </a:solidFill>
                <a:effectLst/>
                <a:latin typeface="GoogleSans18pt"/>
              </a:rPr>
              <a:t>Lee et al, 2019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)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0EB7BC-4796-984D-B484-F4AE6205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CB715-22C8-844A-B0CA-0C26F818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55193"/>
            <a:ext cx="8166100" cy="3314700"/>
          </a:xfrm>
          <a:prstGeom prst="rect">
            <a:avLst/>
          </a:prstGeom>
        </p:spPr>
      </p:pic>
      <p:pic>
        <p:nvPicPr>
          <p:cNvPr id="6145" name="Picture 1" descr="page78image3386847344">
            <a:extLst>
              <a:ext uri="{FF2B5EF4-FFF2-40B4-BE49-F238E27FC236}">
                <a16:creationId xmlns:a16="http://schemas.microsoft.com/office/drawing/2014/main" id="{34AC9DC4-CC1C-524A-A159-B076AECA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3CE59B8-E07D-734A-B5A0-18EC15486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576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F6C5-9E05-1246-B424-2FA65507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A500F-9D50-384D-A7D6-456A734B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C4620-D4AC-F948-9D5B-48070F0F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17" y="2171700"/>
            <a:ext cx="8229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6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9EA4-FC55-DB4A-A460-BE62AB865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20A55-1B67-0C4F-BD50-79B33ED6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D079-219A-5F48-8EE6-04601B5C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47900"/>
            <a:ext cx="8229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9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6944-F7A8-304B-94B6-0F095BCA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it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8AB230-E508-7E49-846C-39BB2A66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7A5E1-5E09-6E42-A395-363A1151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979268"/>
            <a:ext cx="87376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76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3FF5-7A1A-7D48-A934-860BAE4F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A way to get countless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(query, answer)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pairs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(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REALM: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96A5"/>
                </a:solidFill>
                <a:effectLst/>
                <a:latin typeface="GoogleSans18pt"/>
              </a:rPr>
              <a:t>Guu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96A5"/>
                </a:solidFill>
                <a:effectLst/>
                <a:latin typeface="GoogleSans18pt"/>
              </a:rPr>
              <a:t> et al, 2020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C3CD7-465D-7140-AA51-E74A60E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49</a:t>
            </a:fld>
            <a:endParaRPr lang="en-US"/>
          </a:p>
        </p:txBody>
      </p:sp>
      <p:pic>
        <p:nvPicPr>
          <p:cNvPr id="7169" name="Picture 1" descr="page83image3386277072">
            <a:extLst>
              <a:ext uri="{FF2B5EF4-FFF2-40B4-BE49-F238E27FC236}">
                <a16:creationId xmlns:a16="http://schemas.microsoft.com/office/drawing/2014/main" id="{3AAA5E0B-07D1-A44A-A62A-5EF30DAF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40EE74D-EEBF-6646-B199-39A919E77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0562F-F650-174B-890E-50F218A2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11" y="2451928"/>
            <a:ext cx="74803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4681-B392-EB4F-8DC1-7D1FDC97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B5804-8C9D-1948-9F5B-141A5BC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1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6767-B7EC-8648-B8BF-BAF6BE1E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it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482FF-69DB-8444-977A-30714244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75417-938C-F54F-AFEE-C1DF8C4B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82" y="2350393"/>
            <a:ext cx="8089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8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5CD4-2F1D-7F41-AFB5-BDFE7D9A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F3614E-EB53-6949-AE90-08B0772F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79F62-7B62-6342-A32A-5AAD20C9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80" y="2171700"/>
            <a:ext cx="8632662" cy="34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6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8932-D70E-614D-AA54-DCEDA187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Can retrieval-augmented LMs improve other tasks? 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9E710-F746-4D42-97E5-F6287FE21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ADDF8-7DDF-A44D-9E50-7CD52454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7CA7C-B965-C14C-A5B7-31E77BF8F5A2}"/>
              </a:ext>
            </a:extLst>
          </p:cNvPr>
          <p:cNvSpPr txBox="1"/>
          <p:nvPr/>
        </p:nvSpPr>
        <p:spPr>
          <a:xfrm>
            <a:off x="954157" y="6255026"/>
            <a:ext cx="533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Umass</a:t>
            </a:r>
            <a:r>
              <a:rPr lang="en-US" dirty="0"/>
              <a:t> Mohit </a:t>
            </a:r>
            <a:r>
              <a:rPr lang="en-US" dirty="0" err="1"/>
              <a:t>Iyyer</a:t>
            </a:r>
            <a:r>
              <a:rPr lang="en-US" dirty="0"/>
              <a:t> course, CS </a:t>
            </a:r>
            <a:r>
              <a:rPr lang="en-US"/>
              <a:t>685 Spring 2022</a:t>
            </a:r>
          </a:p>
        </p:txBody>
      </p:sp>
    </p:spTree>
    <p:extLst>
      <p:ext uri="{BB962C8B-B14F-4D97-AF65-F5344CB8AC3E}">
        <p14:creationId xmlns:p14="http://schemas.microsoft.com/office/powerpoint/2010/main" val="1694118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6A8A-04CB-C140-959F-8F1F789A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Nearest-neighbor machine translation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8DF-E986-BE4D-ABE4-98FD7F18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542C5-304D-E64C-9A9D-BE7D9E89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08" y="3633093"/>
            <a:ext cx="64262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D2B5-BEB2-0D41-B6CD-D12B4438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00" y="1331291"/>
            <a:ext cx="3187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7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6A8A-04CB-C140-959F-8F1F789A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Nearest-neighbor machine translation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8DF-E986-BE4D-ABE4-98FD7F18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542C5-304D-E64C-9A9D-BE7D9E89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08" y="4428224"/>
            <a:ext cx="64262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D2B5-BEB2-0D41-B6CD-D12B4438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00" y="1331291"/>
            <a:ext cx="31877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0BB65-57E6-744F-BAE8-9EED3FB8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108" y="2223881"/>
            <a:ext cx="6388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4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6A8A-04CB-C140-959F-8F1F789A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Nearest-neighbor machine translation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8DF-E986-BE4D-ABE4-98FD7F18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542C5-304D-E64C-9A9D-BE7D9E89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08" y="4428224"/>
            <a:ext cx="64262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D2B5-BEB2-0D41-B6CD-D12B4438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00" y="1331291"/>
            <a:ext cx="3187700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4490E-11AD-3846-AF79-9185C145B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612" y="2211456"/>
            <a:ext cx="7708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49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6A8A-04CB-C140-959F-8F1F789A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Nearest-neighbor machine translation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8DF-E986-BE4D-ABE4-98FD7F18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542C5-304D-E64C-9A9D-BE7D9E89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08" y="4428224"/>
            <a:ext cx="64262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D2B5-BEB2-0D41-B6CD-D12B4438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00" y="1331291"/>
            <a:ext cx="31877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7D084-0484-E14A-986F-AB65EA025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612" y="2237960"/>
            <a:ext cx="9334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0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6A8A-04CB-C140-959F-8F1F789A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Nearest-neighbor machine translation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8DF-E986-BE4D-ABE4-98FD7F18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BD2B5-BEB2-0D41-B6CD-D12B4438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1331291"/>
            <a:ext cx="3187700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BF033-4534-5645-AFE3-594C16754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8" y="2663688"/>
            <a:ext cx="11118237" cy="31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28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6A8A-04CB-C140-959F-8F1F789A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Nearest-neighbor machine translation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8DF-E986-BE4D-ABE4-98FD7F18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BD2B5-BEB2-0D41-B6CD-D12B4438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1331291"/>
            <a:ext cx="31877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EEE50D-E5A5-4B4F-8002-4B0E7671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4" y="1969412"/>
            <a:ext cx="10972800" cy="448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8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6A8A-04CB-C140-959F-8F1F789A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Interpolate between </a:t>
            </a:r>
            <a:r>
              <a:rPr lang="en-US" dirty="0" err="1"/>
              <a:t>kNN</a:t>
            </a:r>
            <a:r>
              <a:rPr lang="en-US" dirty="0"/>
              <a:t> prediction and decoder’s actual prediction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8DF-E986-BE4D-ABE4-98FD7F18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9EFFF-04E7-6243-9E32-A7BD7287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56234"/>
            <a:ext cx="9736483" cy="28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9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E9C3-BAAF-F345-A806-760C3CA7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memory-augmented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A329-9D80-0B42-B2B9-D1EAD32A5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CF152-1CEF-8347-96F9-6ECB3D8F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30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A619-9DD3-9540-B224-F901446E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Increases translation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2F80-CB26-A641-B1C2-FF24DCD6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890E3-CF6E-BA46-A2EC-FFD9B113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9472736" cy="36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16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71F3-9E0A-5E4D-B4D9-A7F8F474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make it faster by using a smaller datastore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9BBE5-5E63-9646-BFA9-B8522F18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5D21D-5255-0B4A-B0E3-282F00D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49" y="2033255"/>
            <a:ext cx="6257234" cy="45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2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08EE-62CE-A041-96C2-24A6B0EF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memory-augmented model?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23323-55A3-7A40-BD22-F3220EDE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92BD2-A181-CB46-AE9C-BE8DABD0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26" y="2295939"/>
            <a:ext cx="8535948" cy="35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BADF-73D6-7346-BC60-B1B6FB9F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Sans18pt"/>
              </a:rPr>
              <a:t>What are some applications?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B4587-EE4A-7447-91DD-7F52E8C1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8</a:t>
            </a:fld>
            <a:endParaRPr lang="en-US"/>
          </a:p>
        </p:txBody>
      </p:sp>
      <p:pic>
        <p:nvPicPr>
          <p:cNvPr id="3073" name="Picture 1" descr="page40image3387604560">
            <a:extLst>
              <a:ext uri="{FF2B5EF4-FFF2-40B4-BE49-F238E27FC236}">
                <a16:creationId xmlns:a16="http://schemas.microsoft.com/office/drawing/2014/main" id="{C2FD7514-ABA0-6948-B6F4-BDD478B24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96CDB7E-1422-C040-95BF-7C24D8A8F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53F32-A285-004F-B598-79F812A2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13" y="2286000"/>
            <a:ext cx="6435604" cy="33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A9C9-8120-FC4A-A467-1B71ED05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design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A5150-DEB8-8740-9C05-37A7AAAE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B52E6-9C87-8C4A-A327-30B56438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02" y="1720850"/>
            <a:ext cx="7909834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6448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193DA2F-ABF1-EE46-B93A-8138CE30D4B0}" vid="{A9322BE1-0066-E641-8B2F-9B2BDE4804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4019</TotalTime>
  <Words>495</Words>
  <Application>Microsoft Macintosh PowerPoint</Application>
  <PresentationFormat>Widescreen</PresentationFormat>
  <Paragraphs>132</Paragraphs>
  <Slides>61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Franklin Gothic Book</vt:lpstr>
      <vt:lpstr>GoogleSans18pt</vt:lpstr>
      <vt:lpstr>Theme1</vt:lpstr>
      <vt:lpstr>representing knowledge using Memory-augmented models</vt:lpstr>
      <vt:lpstr>A major goal for AI: robustly reasoning with knowledge  </vt:lpstr>
      <vt:lpstr>What is missing from Transformers right now?  </vt:lpstr>
      <vt:lpstr>Wish list</vt:lpstr>
      <vt:lpstr>PowerPoint Presentation</vt:lpstr>
      <vt:lpstr>memory-augmented models</vt:lpstr>
      <vt:lpstr>What is a memory-augmented model?</vt:lpstr>
      <vt:lpstr>What are some applications? </vt:lpstr>
      <vt:lpstr>Key design questions</vt:lpstr>
      <vt:lpstr>How to retrieve memories?</vt:lpstr>
      <vt:lpstr>Overview</vt:lpstr>
      <vt:lpstr>Overview</vt:lpstr>
      <vt:lpstr>Using an external tool (LaMDA: Thoppilan et al, 2022)</vt:lpstr>
      <vt:lpstr>Using an external tool (LaMDA: Thoppilan et al, 2022)</vt:lpstr>
      <vt:lpstr>Using a search engine to improve factuality  </vt:lpstr>
      <vt:lpstr>Using a search engine to improve factuality  </vt:lpstr>
      <vt:lpstr>Using a search engine to improve factuality  </vt:lpstr>
      <vt:lpstr>Using a search engine to improve factuality  </vt:lpstr>
      <vt:lpstr>Using a search engine to improve factuality  </vt:lpstr>
      <vt:lpstr>Using a search engine to improve factuality  </vt:lpstr>
      <vt:lpstr>Modeling: Just treat everything as dialogue</vt:lpstr>
      <vt:lpstr>Modeling: Just treat everything as dialogue</vt:lpstr>
      <vt:lpstr>Modeling: Just treat everything as dialogue</vt:lpstr>
      <vt:lpstr>Modeling: Just treat everything as dialogue</vt:lpstr>
      <vt:lpstr>Main takeaways</vt:lpstr>
      <vt:lpstr>Downsides of web search</vt:lpstr>
      <vt:lpstr>Overview</vt:lpstr>
      <vt:lpstr>Anatomy of neural retriever</vt:lpstr>
      <vt:lpstr>Anatomy of neural retriever</vt:lpstr>
      <vt:lpstr>Anatomy of neural retriever</vt:lpstr>
      <vt:lpstr>Simplified setup</vt:lpstr>
      <vt:lpstr>What are common retrieval functions?</vt:lpstr>
      <vt:lpstr>What are common retrieval functions?</vt:lpstr>
      <vt:lpstr>Training a neural retriever (supervised)</vt:lpstr>
      <vt:lpstr>A concrete example (DPR  Karpukhin et al, 2020)</vt:lpstr>
      <vt:lpstr>How well does it work?</vt:lpstr>
      <vt:lpstr>How well does it work?</vt:lpstr>
      <vt:lpstr>Well, maybe just need to make T5 bigger?</vt:lpstr>
      <vt:lpstr>What if we don’t have training data for retriever?</vt:lpstr>
      <vt:lpstr>Overview</vt:lpstr>
      <vt:lpstr>End-to-end learning</vt:lpstr>
      <vt:lpstr>End-to-end learning</vt:lpstr>
      <vt:lpstr>End-to-end learning</vt:lpstr>
      <vt:lpstr>Intuitive idea (trial and error)</vt:lpstr>
      <vt:lpstr>Formal idea (ORQA: Lee et al, 2019)  </vt:lpstr>
      <vt:lpstr>Formal idea</vt:lpstr>
      <vt:lpstr>Formal idea</vt:lpstr>
      <vt:lpstr>How well does it work?</vt:lpstr>
      <vt:lpstr>A way to get countless (query, answer) pairs (REALM: Guu et al, 2020)</vt:lpstr>
      <vt:lpstr>How well does it work?</vt:lpstr>
      <vt:lpstr>Main takeaways</vt:lpstr>
      <vt:lpstr>Can retrieval-augmented LMs improve other tasks?  </vt:lpstr>
      <vt:lpstr>Nearest-neighbor machine translation  </vt:lpstr>
      <vt:lpstr>Nearest-neighbor machine translation  </vt:lpstr>
      <vt:lpstr>Nearest-neighbor machine translation  </vt:lpstr>
      <vt:lpstr>Nearest-neighbor machine translation  </vt:lpstr>
      <vt:lpstr>Nearest-neighbor machine translation  </vt:lpstr>
      <vt:lpstr>Nearest-neighbor machine translation  </vt:lpstr>
      <vt:lpstr>Interpolate between kNN prediction and decoder’s actual prediction  </vt:lpstr>
      <vt:lpstr>Increases translation quality</vt:lpstr>
      <vt:lpstr>Can make it faster by using a smaller datastore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 and memorization</dc:title>
  <dc:creator>Yadollah Yaghoobzadeh</dc:creator>
  <cp:lastModifiedBy>Yadollah Yaghoobzadeh</cp:lastModifiedBy>
  <cp:revision>41</cp:revision>
  <dcterms:created xsi:type="dcterms:W3CDTF">2021-11-07T12:34:33Z</dcterms:created>
  <dcterms:modified xsi:type="dcterms:W3CDTF">2022-11-09T06:15:05Z</dcterms:modified>
</cp:coreProperties>
</file>